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44a52638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44a52638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44a52638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44a52638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979d653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979d653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979d653d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979d653d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979d653d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979d653d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979d653d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979d653d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979d653d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979d653d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979d653d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979d653d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979d653d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979d653d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44a52638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44a52638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44a52638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44a52638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44a5263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44a5263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44a5263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44a5263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44a52638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44a52638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44a52638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44a52638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44a52638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44a52638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44a52638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44a52638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44a52638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44a52638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pace.bilibili.com/21630984" TargetMode="External"/><Relationship Id="rId4" Type="http://schemas.openxmlformats.org/officeDocument/2006/relationships/hyperlink" Target="https://www.youtube.com/c/%E5%8F%A4%E5%9F%8E%E7%AE%97%E6%B3%95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cxyxiaowu.com/1084.html" TargetMode="External"/><Relationship Id="rId4" Type="http://schemas.openxmlformats.org/officeDocument/2006/relationships/hyperlink" Target="https://leetcode-cn.com/problems/course-schedule/solution/ke-cheng-biao-by-leetcode-solution/" TargetMode="External"/><Relationship Id="rId5" Type="http://schemas.openxmlformats.org/officeDocument/2006/relationships/hyperlink" Target="https://leetcode.com/problems/alien-dictionary/solu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0050" y="579050"/>
            <a:ext cx="8823900" cy="17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180"/>
              <a:t>图的</a:t>
            </a:r>
            <a:r>
              <a:rPr b="1" lang="en" sz="5180"/>
              <a:t>基础算法(四) -- </a:t>
            </a:r>
            <a:endParaRPr b="1" sz="5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180"/>
              <a:t>图</a:t>
            </a:r>
            <a:r>
              <a:rPr b="1" lang="en" sz="5180"/>
              <a:t>的</a:t>
            </a:r>
            <a:r>
              <a:rPr b="1" lang="en" sz="5180"/>
              <a:t>表示和拓扑排序</a:t>
            </a:r>
            <a:endParaRPr b="1" sz="51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10675" y="2535700"/>
            <a:ext cx="4098600" cy="12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207. Course Schedule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210. Course Schedule 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269. Alien Dictionary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692525" y="4289150"/>
            <a:ext cx="20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你们的好朋友Eddie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187875" y="42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改进版</a:t>
            </a:r>
            <a:r>
              <a:rPr lang="en"/>
              <a:t>DFS (</a:t>
            </a:r>
            <a:r>
              <a:rPr lang="en"/>
              <a:t>三色法</a:t>
            </a:r>
            <a:r>
              <a:rPr lang="en"/>
              <a:t>)</a:t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6419375" y="4703625"/>
            <a:ext cx="264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我们在二分图中还会再次遇到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144500" y="1083650"/>
            <a:ext cx="8762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对于图中的任意一个节点，它在搜索的过程中有三种</a:t>
            </a:r>
            <a:r>
              <a:rPr lang="en"/>
              <a:t>数字颜色状态</a:t>
            </a:r>
            <a:r>
              <a:rPr lang="en"/>
              <a:t>，即：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「0 </a:t>
            </a:r>
            <a:r>
              <a:rPr lang="en"/>
              <a:t>白色 </a:t>
            </a:r>
            <a:r>
              <a:rPr lang="en"/>
              <a:t>未搜索」：我们还没有搜索到这个节点；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「1 </a:t>
            </a:r>
            <a:r>
              <a:rPr lang="en"/>
              <a:t>灰色 </a:t>
            </a:r>
            <a:r>
              <a:rPr lang="en"/>
              <a:t>搜索中」：我们搜索过这个节点，但还没有回溯到该节点，即该节点还没有入栈，还有相邻的节点没有搜索完成）；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「2 </a:t>
            </a:r>
            <a:r>
              <a:rPr lang="en"/>
              <a:t>黑色 </a:t>
            </a:r>
            <a:r>
              <a:rPr lang="en"/>
              <a:t>已完成」：我们搜索过并且回溯过这个节点，即该节点已经入栈，并且所有该节点的相邻节点都出现在栈的更底部的位置，满足拓扑排序的要求。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0" y="3360050"/>
            <a:ext cx="8029403" cy="11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5350" y="0"/>
            <a:ext cx="1888650" cy="18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4788725" y="216725"/>
            <a:ext cx="24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有环</a:t>
            </a:r>
            <a:r>
              <a:rPr lang="en"/>
              <a:t>情况三个灰色碰到一起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只有全遍历完才能黑色入栈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1854"/>
          <a:stretch/>
        </p:blipFill>
        <p:spPr>
          <a:xfrm>
            <a:off x="4015300" y="1096375"/>
            <a:ext cx="5128701" cy="383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34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改进版DFS (三色法) </a:t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361225" y="1434550"/>
            <a:ext cx="303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建图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建visited int[]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所有unvisited点展开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DFS内部逻辑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311700" y="2848475"/>
            <a:ext cx="362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</a:t>
            </a:r>
            <a:r>
              <a:rPr lang="en"/>
              <a:t>内部逻辑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遍历当前点为进行中灰色1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遍历neighbor:    遇到1则有环，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遇到0继续dfs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所有neighbor遍历结束，标记当前点为黑色2，已遍历结束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7193400" y="4541675"/>
            <a:ext cx="195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答案可以不唯一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时间复杂度O(E + V)</a:t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4572000" y="0"/>
            <a:ext cx="226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0 - </a:t>
            </a:r>
            <a:r>
              <a:rPr lang="en" sz="2100">
                <a:solidFill>
                  <a:schemeClr val="dk1"/>
                </a:solidFill>
              </a:rPr>
              <a:t>unvisited,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1 - inProgress,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2 - visited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875" y="0"/>
            <a:ext cx="4619125" cy="255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627" y="2557025"/>
            <a:ext cx="3286237" cy="258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43500"/>
            <a:ext cx="3688310" cy="13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981276" cy="38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3872350" y="913750"/>
            <a:ext cx="76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BFS</a:t>
            </a:r>
            <a:endParaRPr b="1" sz="1900"/>
          </a:p>
        </p:txBody>
      </p:sp>
      <p:sp>
        <p:nvSpPr>
          <p:cNvPr id="173" name="Google Shape;173;p24"/>
          <p:cNvSpPr txBox="1"/>
          <p:nvPr/>
        </p:nvSpPr>
        <p:spPr>
          <a:xfrm>
            <a:off x="3872350" y="3499075"/>
            <a:ext cx="76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D</a:t>
            </a:r>
            <a:r>
              <a:rPr b="1" lang="en" sz="1900"/>
              <a:t>FS</a:t>
            </a:r>
            <a:endParaRPr b="1"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946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1176400" y="2111975"/>
            <a:ext cx="159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BFS </a:t>
            </a:r>
            <a:endParaRPr b="1" sz="3600"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427" y="0"/>
            <a:ext cx="49295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1671"/>
          <a:stretch/>
        </p:blipFill>
        <p:spPr>
          <a:xfrm>
            <a:off x="4006575" y="2133875"/>
            <a:ext cx="5137425" cy="30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79466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4288800" y="241575"/>
            <a:ext cx="42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</a:t>
            </a:r>
            <a:r>
              <a:rPr lang="en"/>
              <a:t>写法，多加一个res array 和global 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直接使用模板基本无变化</a:t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4391075" y="1016025"/>
            <a:ext cx="301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三色法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0 - unvisited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in progress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visited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1205625" y="2097350"/>
            <a:ext cx="1812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DFS</a:t>
            </a:r>
            <a:endParaRPr b="1"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421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100" y="-2"/>
            <a:ext cx="5466724" cy="5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2400" y="926575"/>
            <a:ext cx="3379475" cy="9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3499750" y="526375"/>
            <a:ext cx="55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只</a:t>
            </a:r>
            <a:r>
              <a:rPr lang="en"/>
              <a:t>比较首字母。单个单词内部是无序的，相邻单词才是有序的</a:t>
            </a:r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6159175" y="1233375"/>
            <a:ext cx="288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从</a:t>
            </a:r>
            <a:r>
              <a:rPr lang="en"/>
              <a:t>两个w,w中我们又得到了第二个位置的比较 x &lt; h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5225" y="2417178"/>
            <a:ext cx="5410450" cy="88807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3607575" y="2016975"/>
            <a:ext cx="54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列举所有相邻单词，你看到的第一行是(i - 1), 第二行是 i 的单词</a:t>
            </a:r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3843125" y="3427050"/>
            <a:ext cx="42084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9750" y="3267750"/>
            <a:ext cx="2372799" cy="187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6466025" y="3682275"/>
            <a:ext cx="247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根据上面character为点，关系式为edge建图，然后进行拓扑排序看是否有环，有环则无法成字典，无环则OK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2791050" y="3441650"/>
            <a:ext cx="12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拓扑排序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89502" cy="232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502" y="0"/>
            <a:ext cx="46544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1117975" y="2082725"/>
            <a:ext cx="23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两种方法公用以上建图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5">
            <a:alphaModFix/>
          </a:blip>
          <a:srcRect b="-1330" l="-2320" r="2320" t="1329"/>
          <a:stretch/>
        </p:blipFill>
        <p:spPr>
          <a:xfrm>
            <a:off x="263025" y="2395225"/>
            <a:ext cx="3463201" cy="274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445025"/>
            <a:ext cx="307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r>
              <a:rPr lang="en"/>
              <a:t>拓扑排序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0" l="0" r="0" t="1854"/>
          <a:stretch/>
        </p:blipFill>
        <p:spPr>
          <a:xfrm>
            <a:off x="4953800" y="2009675"/>
            <a:ext cx="4190201" cy="313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4">
            <a:alphaModFix/>
          </a:blip>
          <a:srcRect b="0" l="0" r="30245" t="0"/>
          <a:stretch/>
        </p:blipFill>
        <p:spPr>
          <a:xfrm>
            <a:off x="0" y="2053475"/>
            <a:ext cx="4890423" cy="28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5607575" y="1159550"/>
            <a:ext cx="24366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DFS 根据三色法倒序</a:t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920675" y="1159550"/>
            <a:ext cx="270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BFS 根据indegree正序</a:t>
            </a:r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3207500" y="570350"/>
            <a:ext cx="28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必须是DAG 有向无环图</a:t>
            </a:r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7512850" y="1621250"/>
            <a:ext cx="142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0 - unvisited,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1 - inProgress,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2 - visited</a:t>
            </a:r>
            <a:endParaRPr sz="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311700" y="272350"/>
            <a:ext cx="1894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通讯页面</a:t>
            </a:r>
            <a:endParaRPr sz="2000"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311700" y="1081475"/>
            <a:ext cx="8520600" cy="21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Bilibili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https://space.bilibili.com/21630984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Youtube 搜索古城算法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https://www.youtube.com/c/古城算法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wechat	</a:t>
            </a:r>
            <a:endParaRPr/>
          </a:p>
        </p:txBody>
      </p:sp>
      <p:sp>
        <p:nvSpPr>
          <p:cNvPr id="230" name="Google Shape;230;p30"/>
          <p:cNvSpPr txBox="1"/>
          <p:nvPr/>
        </p:nvSpPr>
        <p:spPr>
          <a:xfrm>
            <a:off x="5814525" y="1636132"/>
            <a:ext cx="28656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谢谢大家的支持！请点赞订阅硬币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500订阅会出一期dp总结篇</a:t>
            </a:r>
            <a:endParaRPr/>
          </a:p>
        </p:txBody>
      </p:sp>
      <p:sp>
        <p:nvSpPr>
          <p:cNvPr id="231" name="Google Shape;231;p30"/>
          <p:cNvSpPr txBox="1"/>
          <p:nvPr/>
        </p:nvSpPr>
        <p:spPr>
          <a:xfrm>
            <a:off x="5865750" y="3643000"/>
            <a:ext cx="32196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免费，不要钱，不卖课，不推销，不辅导，公开资料和视频，任何人和你说钱都是骗子！</a:t>
            </a:r>
            <a:endParaRPr b="1" sz="1500">
              <a:solidFill>
                <a:srgbClr val="FF0000"/>
              </a:solidFill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57500"/>
            <a:ext cx="3942681" cy="16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2452675" y="724700"/>
            <a:ext cx="1970700" cy="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8125" y="398387"/>
            <a:ext cx="2952000" cy="12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5750" y="2518225"/>
            <a:ext cx="2907825" cy="7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引用</a:t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https://www.cxyxiaowu.com/1084.html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https://leetcode-cn.com/problems/course-schedule/solution/ke-cheng-biao-by-leetcode-solution/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https://leetcode.com/problems/alien-dictionary/solution/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36999" t="0"/>
          <a:stretch/>
        </p:blipFill>
        <p:spPr>
          <a:xfrm>
            <a:off x="0" y="0"/>
            <a:ext cx="4695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65645" r="0" t="20609"/>
          <a:stretch/>
        </p:blipFill>
        <p:spPr>
          <a:xfrm>
            <a:off x="6583249" y="1059900"/>
            <a:ext cx="2560752" cy="40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695850" y="1059900"/>
            <a:ext cx="31272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拓扑排序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 或 欧拉路劲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拓扑排序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拓扑排序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读题找桥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DFS全组合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二分图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并查集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最短路径Floyd-Warshall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二分图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>
                <a:solidFill>
                  <a:schemeClr val="dk1"/>
                </a:solidFill>
              </a:rPr>
              <a:t>最短路径题不好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DFS</a:t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并查集</a:t>
            </a:r>
            <a:endParaRPr sz="1750"/>
          </a:p>
        </p:txBody>
      </p:sp>
      <p:sp>
        <p:nvSpPr>
          <p:cNvPr id="64" name="Google Shape;64;p14"/>
          <p:cNvSpPr txBox="1"/>
          <p:nvPr/>
        </p:nvSpPr>
        <p:spPr>
          <a:xfrm>
            <a:off x="2394375" y="82575"/>
            <a:ext cx="650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TOP 15</a:t>
            </a:r>
            <a:r>
              <a:rPr lang="en" sz="1800"/>
              <a:t> frequent graph problem construction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DFS 5, </a:t>
            </a:r>
            <a:r>
              <a:rPr b="1" lang="en" sz="1800">
                <a:solidFill>
                  <a:srgbClr val="FF0000"/>
                </a:solidFill>
              </a:rPr>
              <a:t>拓扑排序3</a:t>
            </a:r>
            <a:r>
              <a:rPr lang="en" sz="1800"/>
              <a:t>, 并查集2, 二分图2, 最短路径2, 读题找桥1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350" y="3637610"/>
            <a:ext cx="3216649" cy="141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25703" l="8466" r="0" t="28754"/>
          <a:stretch/>
        </p:blipFill>
        <p:spPr>
          <a:xfrm>
            <a:off x="0" y="749400"/>
            <a:ext cx="4477476" cy="12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0" l="2419" r="0" t="0"/>
          <a:stretch/>
        </p:blipFill>
        <p:spPr>
          <a:xfrm>
            <a:off x="4623375" y="0"/>
            <a:ext cx="4520626" cy="28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239450" y="176700"/>
            <a:ext cx="20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图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225" y="2249874"/>
            <a:ext cx="2703975" cy="17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7200" y="2465979"/>
            <a:ext cx="3306801" cy="135278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970250" y="3111600"/>
            <a:ext cx="2703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图类型查考不多，一般基本BFS, DFS，拓扑排序即可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深入学习可考虑</a:t>
            </a:r>
            <a:r>
              <a:rPr lang="en" sz="1800"/>
              <a:t>二分图，并查集，</a:t>
            </a:r>
            <a:r>
              <a:rPr lang="en" sz="1800"/>
              <a:t>最短路径，最小生成树等</a:t>
            </a:r>
            <a:endParaRPr sz="18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" y="3942325"/>
            <a:ext cx="1328641" cy="120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786375" y="4527912"/>
            <a:ext cx="10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edge本身可以有权重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21113" r="53799" t="74902"/>
          <a:stretch/>
        </p:blipFill>
        <p:spPr>
          <a:xfrm>
            <a:off x="2876450" y="1754900"/>
            <a:ext cx="1328650" cy="716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74100" y="241975"/>
            <a:ext cx="25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Graph的表示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6126"/>
            <a:ext cx="5202981" cy="21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88675" y="906425"/>
            <a:ext cx="13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邻接表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800" y="2827000"/>
            <a:ext cx="3765776" cy="2316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4623600" y="778525"/>
            <a:ext cx="15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邻接矩阵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3021" y="1245300"/>
            <a:ext cx="4350978" cy="13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1306625"/>
            <a:ext cx="4882049" cy="1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1550" y="3300525"/>
            <a:ext cx="1321425" cy="52857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145575" y="876000"/>
            <a:ext cx="109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adjacency list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5686575" y="769325"/>
            <a:ext cx="17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adjacency matrix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623600" y="185775"/>
            <a:ext cx="2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list of edges, </a:t>
            </a:r>
            <a:r>
              <a:rPr lang="en"/>
              <a:t>需要自己处理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185775" y="12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拓扑排序 Topological sort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85775" y="1017725"/>
            <a:ext cx="5965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在图论中，拓扑排序（Topological Sorting）是一个有向无环图（DAG, Directed Acyclic Graph）的所有顶点的线性序列。且该序列必须满足下面两个条件：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每个顶点出现且只出现一次。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若存在一条从顶点 A 到顶点 B 的路径，那么在序列中顶点 A 出现在顶点 B 的前面。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有向无环图（DAG）才有拓扑排序，非DAG图没有拓扑排序一说。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02425"/>
            <a:ext cx="4524341" cy="1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200" y="3309250"/>
            <a:ext cx="4435425" cy="1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775" y="4382975"/>
            <a:ext cx="3581225" cy="7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6151275" y="1017725"/>
            <a:ext cx="3000000" cy="26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"/>
              <a:t>拓扑排序通常用来“排序”具有依赖关系的任务。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"/>
              <a:t>比如盖房子要先建地基，比如要想吃鸡一般要先搜二级以上头甲猛男枪beryl762(大概意思，这里条件需要强依赖)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92375" y="857825"/>
            <a:ext cx="502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实现方式有两种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113525" y="1702875"/>
            <a:ext cx="894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(Yes) </a:t>
            </a:r>
            <a:r>
              <a:rPr lang="en" sz="2000"/>
              <a:t>BFS </a:t>
            </a:r>
            <a:r>
              <a:rPr lang="en" sz="2000"/>
              <a:t>Kahn算法, 基于贪心，每次从入度为0的点开始，正序为拓扑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(No) DFS 基于搜索，每次保证当前点出度为0后才遍历，   逆序为拓扑</a:t>
            </a:r>
            <a:endParaRPr sz="2000"/>
          </a:p>
        </p:txBody>
      </p:sp>
      <p:sp>
        <p:nvSpPr>
          <p:cNvPr id="110" name="Google Shape;110;p18"/>
          <p:cNvSpPr txBox="1"/>
          <p:nvPr/>
        </p:nvSpPr>
        <p:spPr>
          <a:xfrm>
            <a:off x="691475" y="2811075"/>
            <a:ext cx="434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</a:rPr>
              <a:t>单纯拓扑不推荐DFS, 如果是二分图才用DFS</a:t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</a:t>
            </a:r>
            <a:r>
              <a:rPr lang="en"/>
              <a:t>入度表法(</a:t>
            </a:r>
            <a:r>
              <a:rPr lang="en"/>
              <a:t>Kahn算法</a:t>
            </a:r>
            <a:r>
              <a:rPr lang="en"/>
              <a:t>) </a:t>
            </a:r>
            <a:r>
              <a:rPr lang="en" sz="1133"/>
              <a:t>对，类似98k一个读音</a:t>
            </a:r>
            <a:endParaRPr sz="1133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550"/>
            <a:ext cx="8839200" cy="149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61513"/>
            <a:ext cx="8839202" cy="1948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5696925" y="2571750"/>
            <a:ext cx="320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D4D4D"/>
                </a:solidFill>
                <a:highlight>
                  <a:srgbClr val="FFFFFF"/>
                </a:highlight>
              </a:rPr>
              <a:t>特别地，对于有向图，</a:t>
            </a:r>
            <a:endParaRPr b="1" sz="12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D4D4D"/>
                </a:solidFill>
                <a:highlight>
                  <a:srgbClr val="FFFFFF"/>
                </a:highlight>
              </a:rPr>
              <a:t>节点的入度 是指进入该节点的边的条数；</a:t>
            </a:r>
            <a:endParaRPr b="1" sz="1200">
              <a:solidFill>
                <a:srgbClr val="4D4D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D4D4D"/>
                </a:solidFill>
                <a:highlight>
                  <a:srgbClr val="FFFFFF"/>
                </a:highlight>
              </a:rPr>
              <a:t>节点的出度是指从该节点出发的边的条数。</a:t>
            </a:r>
            <a:endParaRPr b="1"/>
          </a:p>
        </p:txBody>
      </p:sp>
      <p:sp>
        <p:nvSpPr>
          <p:cNvPr id="119" name="Google Shape;119;p19"/>
          <p:cNvSpPr txBox="1"/>
          <p:nvPr/>
        </p:nvSpPr>
        <p:spPr>
          <a:xfrm>
            <a:off x="340525" y="2741100"/>
            <a:ext cx="3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1114625" y="278655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361225" y="437590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1114625" y="437590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1656800" y="3141300"/>
            <a:ext cx="3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52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BFS入度表法(Kahn算法) 模板4步走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1575"/>
            <a:ext cx="9143999" cy="366804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6326400" y="113525"/>
            <a:ext cx="2817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建图</a:t>
            </a:r>
            <a:endParaRPr b="1" sz="2800">
              <a:solidFill>
                <a:srgbClr val="FF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建</a:t>
            </a:r>
            <a:r>
              <a:rPr b="1" lang="en" sz="2800">
                <a:solidFill>
                  <a:srgbClr val="FF0000"/>
                </a:solidFill>
              </a:rPr>
              <a:t>入度</a:t>
            </a:r>
            <a:endParaRPr b="1" sz="2800">
              <a:solidFill>
                <a:srgbClr val="FF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找入口</a:t>
            </a:r>
            <a:endParaRPr b="1" sz="2800">
              <a:solidFill>
                <a:srgbClr val="FF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eriod"/>
            </a:pPr>
            <a:r>
              <a:rPr b="1" lang="en" sz="2800">
                <a:solidFill>
                  <a:srgbClr val="FF0000"/>
                </a:solidFill>
              </a:rPr>
              <a:t>BFS拓扑排序</a:t>
            </a:r>
            <a:endParaRPr b="1" sz="2800">
              <a:solidFill>
                <a:srgbClr val="FF0000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7100525" y="4337575"/>
            <a:ext cx="195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答案可以不唯一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时间复杂度O(E + V)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 (</a:t>
            </a:r>
            <a:r>
              <a:rPr lang="en"/>
              <a:t>搜索法</a:t>
            </a:r>
            <a:r>
              <a:rPr lang="en"/>
              <a:t>)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75" y="1134825"/>
            <a:ext cx="2210999" cy="14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775" y="1134825"/>
            <a:ext cx="2386451" cy="15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176" y="1134825"/>
            <a:ext cx="2790475" cy="17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75" y="3299317"/>
            <a:ext cx="2211000" cy="140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4782" y="3258025"/>
            <a:ext cx="2528994" cy="16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7075" y="3013500"/>
            <a:ext cx="2870173" cy="2113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1424225" y="2652375"/>
            <a:ext cx="228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这里的栈顶在下面，平常我们不这样用，只是图示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